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66" r:id="rId13"/>
  </p:sldIdLst>
  <p:sldSz cx="12192000" cy="6858000"/>
  <p:notesSz cx="7099300" cy="93853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69128" autoAdjust="0"/>
  </p:normalViewPr>
  <p:slideViewPr>
    <p:cSldViewPr snapToGrid="0">
      <p:cViewPr varScale="1">
        <p:scale>
          <a:sx n="76" d="100"/>
          <a:sy n="76" d="100"/>
        </p:scale>
        <p:origin x="195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eoff Anstey" userId="87fb4434abd44eae" providerId="LiveId" clId="{EAFA8D94-4574-4B09-B76D-43953E3165B4}"/>
    <pc:docChg chg="modSld">
      <pc:chgData name="Geoff Anstey" userId="87fb4434abd44eae" providerId="LiveId" clId="{EAFA8D94-4574-4B09-B76D-43953E3165B4}" dt="2025-07-27T11:47:21.316" v="9" actId="5793"/>
      <pc:docMkLst>
        <pc:docMk/>
      </pc:docMkLst>
      <pc:sldChg chg="modNotesTx">
        <pc:chgData name="Geoff Anstey" userId="87fb4434abd44eae" providerId="LiveId" clId="{EAFA8D94-4574-4B09-B76D-43953E3165B4}" dt="2025-07-27T11:46:11.896" v="0" actId="6549"/>
        <pc:sldMkLst>
          <pc:docMk/>
          <pc:sldMk cId="2080621499" sldId="256"/>
        </pc:sldMkLst>
      </pc:sldChg>
      <pc:sldChg chg="modNotesTx">
        <pc:chgData name="Geoff Anstey" userId="87fb4434abd44eae" providerId="LiveId" clId="{EAFA8D94-4574-4B09-B76D-43953E3165B4}" dt="2025-07-27T11:46:21.395" v="1" actId="6549"/>
        <pc:sldMkLst>
          <pc:docMk/>
          <pc:sldMk cId="2246325436" sldId="257"/>
        </pc:sldMkLst>
      </pc:sldChg>
      <pc:sldChg chg="modNotesTx">
        <pc:chgData name="Geoff Anstey" userId="87fb4434abd44eae" providerId="LiveId" clId="{EAFA8D94-4574-4B09-B76D-43953E3165B4}" dt="2025-07-27T11:46:29.198" v="2" actId="6549"/>
        <pc:sldMkLst>
          <pc:docMk/>
          <pc:sldMk cId="1971494513" sldId="258"/>
        </pc:sldMkLst>
      </pc:sldChg>
      <pc:sldChg chg="modNotesTx">
        <pc:chgData name="Geoff Anstey" userId="87fb4434abd44eae" providerId="LiveId" clId="{EAFA8D94-4574-4B09-B76D-43953E3165B4}" dt="2025-07-27T11:46:38.104" v="3" actId="6549"/>
        <pc:sldMkLst>
          <pc:docMk/>
          <pc:sldMk cId="2995082535" sldId="259"/>
        </pc:sldMkLst>
      </pc:sldChg>
      <pc:sldChg chg="modNotesTx">
        <pc:chgData name="Geoff Anstey" userId="87fb4434abd44eae" providerId="LiveId" clId="{EAFA8D94-4574-4B09-B76D-43953E3165B4}" dt="2025-07-27T11:46:45.537" v="4" actId="6549"/>
        <pc:sldMkLst>
          <pc:docMk/>
          <pc:sldMk cId="2980710134" sldId="260"/>
        </pc:sldMkLst>
      </pc:sldChg>
      <pc:sldChg chg="modNotesTx">
        <pc:chgData name="Geoff Anstey" userId="87fb4434abd44eae" providerId="LiveId" clId="{EAFA8D94-4574-4B09-B76D-43953E3165B4}" dt="2025-07-27T11:46:53.408" v="5" actId="6549"/>
        <pc:sldMkLst>
          <pc:docMk/>
          <pc:sldMk cId="1297916710" sldId="261"/>
        </pc:sldMkLst>
      </pc:sldChg>
      <pc:sldChg chg="modNotesTx">
        <pc:chgData name="Geoff Anstey" userId="87fb4434abd44eae" providerId="LiveId" clId="{EAFA8D94-4574-4B09-B76D-43953E3165B4}" dt="2025-07-27T11:47:00.955" v="6" actId="6549"/>
        <pc:sldMkLst>
          <pc:docMk/>
          <pc:sldMk cId="3415512831" sldId="262"/>
        </pc:sldMkLst>
      </pc:sldChg>
      <pc:sldChg chg="modNotesTx">
        <pc:chgData name="Geoff Anstey" userId="87fb4434abd44eae" providerId="LiveId" clId="{EAFA8D94-4574-4B09-B76D-43953E3165B4}" dt="2025-07-27T11:47:09.952" v="7" actId="6549"/>
        <pc:sldMkLst>
          <pc:docMk/>
          <pc:sldMk cId="3699559049" sldId="263"/>
        </pc:sldMkLst>
      </pc:sldChg>
      <pc:sldChg chg="modNotesTx">
        <pc:chgData name="Geoff Anstey" userId="87fb4434abd44eae" providerId="LiveId" clId="{EAFA8D94-4574-4B09-B76D-43953E3165B4}" dt="2025-07-27T11:47:21.316" v="9" actId="5793"/>
        <pc:sldMkLst>
          <pc:docMk/>
          <pc:sldMk cId="778500936" sldId="265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470895"/>
          </a:xfrm>
          <a:prstGeom prst="rect">
            <a:avLst/>
          </a:prstGeom>
        </p:spPr>
        <p:txBody>
          <a:bodyPr vert="horz" lIns="94192" tIns="47096" rIns="94192" bIns="47096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470895"/>
          </a:xfrm>
          <a:prstGeom prst="rect">
            <a:avLst/>
          </a:prstGeom>
        </p:spPr>
        <p:txBody>
          <a:bodyPr vert="horz" lIns="94192" tIns="47096" rIns="94192" bIns="47096" rtlCol="0"/>
          <a:lstStyle>
            <a:lvl1pPr algn="r">
              <a:defRPr sz="1200"/>
            </a:lvl1pPr>
          </a:lstStyle>
          <a:p>
            <a:fld id="{57C1A764-286E-4064-A77F-0027232EA71E}" type="datetimeFigureOut">
              <a:rPr lang="en-AU" smtClean="0"/>
              <a:t>27/07/2025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29275" cy="31670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192" tIns="47096" rIns="94192" bIns="47096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930" y="4516676"/>
            <a:ext cx="5679440" cy="3695462"/>
          </a:xfrm>
          <a:prstGeom prst="rect">
            <a:avLst/>
          </a:prstGeom>
        </p:spPr>
        <p:txBody>
          <a:bodyPr vert="horz" lIns="94192" tIns="47096" rIns="94192" bIns="47096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4407"/>
            <a:ext cx="3076363" cy="470894"/>
          </a:xfrm>
          <a:prstGeom prst="rect">
            <a:avLst/>
          </a:prstGeom>
        </p:spPr>
        <p:txBody>
          <a:bodyPr vert="horz" lIns="94192" tIns="47096" rIns="94192" bIns="47096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1294" y="8914407"/>
            <a:ext cx="3076363" cy="470894"/>
          </a:xfrm>
          <a:prstGeom prst="rect">
            <a:avLst/>
          </a:prstGeom>
        </p:spPr>
        <p:txBody>
          <a:bodyPr vert="horz" lIns="94192" tIns="47096" rIns="94192" bIns="47096" rtlCol="0" anchor="b"/>
          <a:lstStyle>
            <a:lvl1pPr algn="r">
              <a:defRPr sz="1200"/>
            </a:lvl1pPr>
          </a:lstStyle>
          <a:p>
            <a:fld id="{7BA2EF5C-340A-4871-88B3-154EA29EABE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908052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A2EF5C-340A-4871-88B3-154EA29EABE9}" type="slidenum">
              <a:rPr lang="en-AU" smtClean="0"/>
              <a:t>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592117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A2EF5C-340A-4871-88B3-154EA29EABE9}" type="slidenum">
              <a:rPr lang="en-AU" smtClean="0"/>
              <a:t>10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808774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A2EF5C-340A-4871-88B3-154EA29EABE9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44888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A2EF5C-340A-4871-88B3-154EA29EABE9}" type="slidenum">
              <a:rPr lang="en-AU" smtClean="0"/>
              <a:t>12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81830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A2EF5C-340A-4871-88B3-154EA29EABE9}" type="slidenum">
              <a:rPr lang="en-AU" smtClean="0"/>
              <a:t>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006746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A2EF5C-340A-4871-88B3-154EA29EABE9}" type="slidenum">
              <a:rPr lang="en-AU" smtClean="0"/>
              <a:t>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846347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A2EF5C-340A-4871-88B3-154EA29EABE9}" type="slidenum">
              <a:rPr lang="en-AU" smtClean="0"/>
              <a:t>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001121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AU" dirty="0"/>
          </a:p>
          <a:p>
            <a:pPr marL="0" indent="0">
              <a:buFont typeface="Arial" panose="020B0604020202020204" pitchFamily="34" charset="0"/>
              <a:buNone/>
            </a:pP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A2EF5C-340A-4871-88B3-154EA29EABE9}" type="slidenum">
              <a:rPr lang="en-AU" smtClean="0"/>
              <a:t>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238998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A2EF5C-340A-4871-88B3-154EA29EABE9}" type="slidenum">
              <a:rPr lang="en-AU" smtClean="0"/>
              <a:t>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683911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A2EF5C-340A-4871-88B3-154EA29EABE9}" type="slidenum">
              <a:rPr lang="en-AU" smtClean="0"/>
              <a:t>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124201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AU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A2EF5C-340A-4871-88B3-154EA29EABE9}" type="slidenum">
              <a:rPr lang="en-AU" smtClean="0"/>
              <a:t>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505422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A2EF5C-340A-4871-88B3-154EA29EABE9}" type="slidenum">
              <a:rPr lang="en-AU" smtClean="0"/>
              <a:t>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368818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0B5DC739-2359-4EA2-9904-D10893FA32EB}" type="datetimeFigureOut">
              <a:rPr lang="en-AU" smtClean="0"/>
              <a:t>27/07/2025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93473803-326F-4A0E-AC17-0851F2F3D1E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672293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DC739-2359-4EA2-9904-D10893FA32EB}" type="datetimeFigureOut">
              <a:rPr lang="en-AU" smtClean="0"/>
              <a:t>27/07/2025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73803-326F-4A0E-AC17-0851F2F3D1E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150186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DC739-2359-4EA2-9904-D10893FA32EB}" type="datetimeFigureOut">
              <a:rPr lang="en-AU" smtClean="0"/>
              <a:t>27/07/2025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73803-326F-4A0E-AC17-0851F2F3D1E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739812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DC739-2359-4EA2-9904-D10893FA32EB}" type="datetimeFigureOut">
              <a:rPr lang="en-AU" smtClean="0"/>
              <a:t>27/07/2025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73803-326F-4A0E-AC17-0851F2F3D1E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833426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DC739-2359-4EA2-9904-D10893FA32EB}" type="datetimeFigureOut">
              <a:rPr lang="en-AU" smtClean="0"/>
              <a:t>27/07/2025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73803-326F-4A0E-AC17-0851F2F3D1E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402276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DC739-2359-4EA2-9904-D10893FA32EB}" type="datetimeFigureOut">
              <a:rPr lang="en-AU" smtClean="0"/>
              <a:t>27/07/2025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73803-326F-4A0E-AC17-0851F2F3D1E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613071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DC739-2359-4EA2-9904-D10893FA32EB}" type="datetimeFigureOut">
              <a:rPr lang="en-AU" smtClean="0"/>
              <a:t>27/07/2025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73803-326F-4A0E-AC17-0851F2F3D1E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418625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DC739-2359-4EA2-9904-D10893FA32EB}" type="datetimeFigureOut">
              <a:rPr lang="en-AU" smtClean="0"/>
              <a:t>27/07/2025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73803-326F-4A0E-AC17-0851F2F3D1E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432431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DC739-2359-4EA2-9904-D10893FA32EB}" type="datetimeFigureOut">
              <a:rPr lang="en-AU" smtClean="0"/>
              <a:t>27/07/2025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73803-326F-4A0E-AC17-0851F2F3D1E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529202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DC739-2359-4EA2-9904-D10893FA32EB}" type="datetimeFigureOut">
              <a:rPr lang="en-AU" smtClean="0"/>
              <a:t>27/07/2025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73803-326F-4A0E-AC17-0851F2F3D1E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027098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DC739-2359-4EA2-9904-D10893FA32EB}" type="datetimeFigureOut">
              <a:rPr lang="en-AU" smtClean="0"/>
              <a:t>27/07/2025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73803-326F-4A0E-AC17-0851F2F3D1E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178071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DC739-2359-4EA2-9904-D10893FA32EB}" type="datetimeFigureOut">
              <a:rPr lang="en-AU" smtClean="0"/>
              <a:t>27/07/2025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73803-326F-4A0E-AC17-0851F2F3D1E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430226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DC739-2359-4EA2-9904-D10893FA32EB}" type="datetimeFigureOut">
              <a:rPr lang="en-AU" smtClean="0"/>
              <a:t>27/07/2025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73803-326F-4A0E-AC17-0851F2F3D1E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538525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DC739-2359-4EA2-9904-D10893FA32EB}" type="datetimeFigureOut">
              <a:rPr lang="en-AU" smtClean="0"/>
              <a:t>27/07/2025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73803-326F-4A0E-AC17-0851F2F3D1E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86665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DC739-2359-4EA2-9904-D10893FA32EB}" type="datetimeFigureOut">
              <a:rPr lang="en-AU" smtClean="0"/>
              <a:t>27/07/2025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73803-326F-4A0E-AC17-0851F2F3D1E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103505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DC739-2359-4EA2-9904-D10893FA32EB}" type="datetimeFigureOut">
              <a:rPr lang="en-AU" smtClean="0"/>
              <a:t>27/07/2025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73803-326F-4A0E-AC17-0851F2F3D1E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99130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DC739-2359-4EA2-9904-D10893FA32EB}" type="datetimeFigureOut">
              <a:rPr lang="en-AU" smtClean="0"/>
              <a:t>27/07/2025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73803-326F-4A0E-AC17-0851F2F3D1E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257228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0B5DC739-2359-4EA2-9904-D10893FA32EB}" type="datetimeFigureOut">
              <a:rPr lang="en-AU" smtClean="0"/>
              <a:t>27/07/2025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93473803-326F-4A0E-AC17-0851F2F3D1E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6569200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andsupplyinsight.com.au/insights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4.jpg"/><Relationship Id="rId7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2045C1-E5E7-A4D7-6E34-DC15481AC7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1867069"/>
          </a:xfrm>
        </p:spPr>
        <p:txBody>
          <a:bodyPr/>
          <a:lstStyle/>
          <a:p>
            <a:r>
              <a:rPr lang="en-AU" cap="none" dirty="0">
                <a:latin typeface="Arial" panose="020B0604020202020204" pitchFamily="34" charset="0"/>
                <a:cs typeface="Arial" panose="020B0604020202020204" pitchFamily="34" charset="0"/>
              </a:rPr>
              <a:t>Fragmented growth areas</a:t>
            </a:r>
            <a:br>
              <a:rPr lang="en-AU" cap="none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AU" sz="3200" cap="none" dirty="0">
                <a:latin typeface="Arial" panose="020B0604020202020204" pitchFamily="34" charset="0"/>
                <a:cs typeface="Arial" panose="020B0604020202020204" pitchFamily="34" charset="0"/>
              </a:rPr>
              <a:t>South-East Queensland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AE18B4E-7B58-A5C6-6E23-CB979D5B2A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62399" y="4379976"/>
            <a:ext cx="7197726" cy="1618488"/>
          </a:xfrm>
        </p:spPr>
        <p:txBody>
          <a:bodyPr>
            <a:normAutofit fontScale="85000" lnSpcReduction="20000"/>
          </a:bodyPr>
          <a:lstStyle/>
          <a:p>
            <a:r>
              <a:rPr lang="en-AU" sz="3100" cap="none" dirty="0">
                <a:latin typeface="Arial" panose="020B0604020202020204" pitchFamily="34" charset="0"/>
                <a:cs typeface="Arial" panose="020B0604020202020204" pitchFamily="34" charset="0"/>
              </a:rPr>
              <a:t>Dr Geoff Anstey MPIA</a:t>
            </a:r>
          </a:p>
          <a:p>
            <a:r>
              <a:rPr lang="en-AU" sz="3100" cap="none" dirty="0">
                <a:latin typeface="Arial" panose="020B0604020202020204" pitchFamily="34" charset="0"/>
                <a:cs typeface="Arial" panose="020B0604020202020204" pitchFamily="34" charset="0"/>
              </a:rPr>
              <a:t>Land Supply Insight</a:t>
            </a:r>
          </a:p>
          <a:p>
            <a:endParaRPr lang="en-AU" sz="2400" cap="non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AU" sz="2400" cap="none" dirty="0">
                <a:latin typeface="Arial" panose="020B0604020202020204" pitchFamily="34" charset="0"/>
                <a:cs typeface="Arial" panose="020B0604020202020204" pitchFamily="34" charset="0"/>
              </a:rPr>
              <a:t>2025 PIA Qld Conference – Toowoomba, 29 August 2025</a:t>
            </a:r>
            <a:endParaRPr lang="en-A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06214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B1D683-7E6D-01D7-51D7-EA5E0FC6F3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82600"/>
            <a:ext cx="10507916" cy="493776"/>
          </a:xfrm>
        </p:spPr>
        <p:txBody>
          <a:bodyPr>
            <a:noAutofit/>
          </a:bodyPr>
          <a:lstStyle/>
          <a:p>
            <a:r>
              <a:rPr lang="en-AU" cap="none" dirty="0">
                <a:latin typeface="Arial" panose="020B0604020202020204" pitchFamily="34" charset="0"/>
                <a:cs typeface="Arial" panose="020B0604020202020204" pitchFamily="34" charset="0"/>
              </a:rPr>
              <a:t>Findings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934CEE-4E85-F3D2-771D-A1AA1F6C3B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282700"/>
            <a:ext cx="10755312" cy="5334000"/>
          </a:xfrm>
        </p:spPr>
        <p:txBody>
          <a:bodyPr>
            <a:normAutofit fontScale="25000" lnSpcReduction="20000"/>
          </a:bodyPr>
          <a:lstStyle/>
          <a:p>
            <a:pPr>
              <a:lnSpc>
                <a:spcPct val="120000"/>
              </a:lnSpc>
            </a:pPr>
            <a:r>
              <a:rPr lang="en-AU" sz="8000" i="1" dirty="0">
                <a:latin typeface="Arial" panose="020B0604020202020204" pitchFamily="34" charset="0"/>
                <a:cs typeface="Arial" panose="020B0604020202020204" pitchFamily="34" charset="0"/>
              </a:rPr>
              <a:t>Key factors underpinning feasible development: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AU" sz="7200" dirty="0">
                <a:latin typeface="Arial" panose="020B0604020202020204" pitchFamily="34" charset="0"/>
                <a:cs typeface="Arial" panose="020B0604020202020204" pitchFamily="34" charset="0"/>
              </a:rPr>
              <a:t>developable area</a:t>
            </a:r>
          </a:p>
          <a:p>
            <a:pPr marL="742950" lvl="1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AU" sz="6400" dirty="0">
                <a:latin typeface="Arial" panose="020B0604020202020204" pitchFamily="34" charset="0"/>
                <a:cs typeface="Arial" panose="020B0604020202020204" pitchFamily="34" charset="0"/>
              </a:rPr>
              <a:t>90% plus development expected in long term where more than 0.5 ha per parcel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AU" sz="7200" dirty="0">
                <a:latin typeface="Arial" panose="020B0604020202020204" pitchFamily="34" charset="0"/>
                <a:cs typeface="Arial" panose="020B0604020202020204" pitchFamily="34" charset="0"/>
              </a:rPr>
              <a:t>infrastructure feasibility</a:t>
            </a:r>
          </a:p>
          <a:p>
            <a:pPr marL="742950" lvl="1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AU" sz="6400" dirty="0">
                <a:latin typeface="Arial" panose="020B0604020202020204" pitchFamily="34" charset="0"/>
                <a:cs typeface="Arial" panose="020B0604020202020204" pitchFamily="34" charset="0"/>
              </a:rPr>
              <a:t>higher developable area per parcel and overall supports funding of infrastructure</a:t>
            </a:r>
          </a:p>
          <a:p>
            <a:pPr>
              <a:lnSpc>
                <a:spcPct val="120000"/>
              </a:lnSpc>
            </a:pPr>
            <a:endParaRPr lang="en-AU" sz="72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en-AU" sz="8000" i="1" dirty="0">
                <a:latin typeface="Arial" panose="020B0604020202020204" pitchFamily="34" charset="0"/>
                <a:cs typeface="Arial" panose="020B0604020202020204" pitchFamily="34" charset="0"/>
              </a:rPr>
              <a:t>Other findings: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AU" sz="7200" dirty="0">
                <a:latin typeface="Arial" panose="020B0604020202020204" pitchFamily="34" charset="0"/>
                <a:cs typeface="Arial" panose="020B0604020202020204" pitchFamily="34" charset="0"/>
              </a:rPr>
              <a:t>much slower rates of take-up expected for parcels with less than 0.5 ha developable area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AU" sz="7200" dirty="0">
                <a:latin typeface="Arial" panose="020B0604020202020204" pitchFamily="34" charset="0"/>
                <a:cs typeface="Arial" panose="020B0604020202020204" pitchFamily="34" charset="0"/>
              </a:rPr>
              <a:t>less than 10% of pre-existing landowners likely not to sell to developers in the long term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AU" sz="7200" dirty="0">
                <a:latin typeface="Arial" panose="020B0604020202020204" pitchFamily="34" charset="0"/>
                <a:cs typeface="Arial" panose="020B0604020202020204" pitchFamily="34" charset="0"/>
              </a:rPr>
              <a:t>development of some areas might need to be facilitated, e.g. </a:t>
            </a:r>
          </a:p>
          <a:p>
            <a:pPr marL="742950" lvl="1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AU" sz="6400" dirty="0">
                <a:latin typeface="Arial" panose="020B0604020202020204" pitchFamily="34" charset="0"/>
                <a:cs typeface="Arial" panose="020B0604020202020204" pitchFamily="34" charset="0"/>
              </a:rPr>
              <a:t>catalytic funding of infrastructure </a:t>
            </a:r>
          </a:p>
          <a:p>
            <a:pPr marL="742950" lvl="1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AU" sz="6400" dirty="0">
                <a:latin typeface="Arial" panose="020B0604020202020204" pitchFamily="34" charset="0"/>
                <a:cs typeface="Arial" panose="020B0604020202020204" pitchFamily="34" charset="0"/>
              </a:rPr>
              <a:t>planned density increases (or reduced constraints to increase developable area)</a:t>
            </a:r>
          </a:p>
          <a:p>
            <a:pPr>
              <a:lnSpc>
                <a:spcPct val="120000"/>
              </a:lnSpc>
            </a:pPr>
            <a:endParaRPr lang="en-AU" sz="5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8500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B1D683-7E6D-01D7-51D7-EA5E0FC6F3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73100"/>
            <a:ext cx="10507916" cy="493776"/>
          </a:xfrm>
        </p:spPr>
        <p:txBody>
          <a:bodyPr>
            <a:noAutofit/>
          </a:bodyPr>
          <a:lstStyle/>
          <a:p>
            <a:r>
              <a:rPr lang="en-AU" cap="none" dirty="0">
                <a:latin typeface="Arial" panose="020B0604020202020204" pitchFamily="34" charset="0"/>
                <a:cs typeface="Arial" panose="020B0604020202020204" pitchFamily="34" charset="0"/>
              </a:rPr>
              <a:t>Conclusions for measurement of supply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934CEE-4E85-F3D2-771D-A1AA1F6C3B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75780" y="1549400"/>
            <a:ext cx="10635932" cy="4635500"/>
          </a:xfrm>
        </p:spPr>
        <p:txBody>
          <a:bodyPr>
            <a:normAutofit fontScale="92500" lnSpcReduction="20000"/>
          </a:bodyPr>
          <a:lstStyle/>
          <a:p>
            <a:pPr marL="288000" indent="-2880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AU" sz="2200" dirty="0">
                <a:latin typeface="Arial" panose="020B0604020202020204" pitchFamily="34" charset="0"/>
                <a:cs typeface="Arial" panose="020B0604020202020204" pitchFamily="34" charset="0"/>
              </a:rPr>
              <a:t>realistic availability may be best indicated ahead of actual development by development permit or infrastructure agreement</a:t>
            </a:r>
          </a:p>
          <a:p>
            <a:pPr marL="288000" indent="-28800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A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8000" indent="-2880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AU" sz="2200" dirty="0">
                <a:latin typeface="Arial" panose="020B0604020202020204" pitchFamily="34" charset="0"/>
                <a:cs typeface="Arial" panose="020B0604020202020204" pitchFamily="34" charset="0"/>
              </a:rPr>
              <a:t>PIA provides no basis for assessing realistic availability:</a:t>
            </a:r>
          </a:p>
          <a:p>
            <a:pPr marL="745200" lvl="1" indent="-2880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AU" sz="1900" dirty="0">
                <a:latin typeface="Arial" panose="020B0604020202020204" pitchFamily="34" charset="0"/>
                <a:cs typeface="Arial" panose="020B0604020202020204" pitchFamily="34" charset="0"/>
              </a:rPr>
              <a:t>provision of infrastructure within the PIA may be delayed by many years</a:t>
            </a:r>
          </a:p>
          <a:p>
            <a:pPr marL="745200" lvl="1" indent="-2880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AU" sz="1900" dirty="0">
                <a:latin typeface="Arial" panose="020B0604020202020204" pitchFamily="34" charset="0"/>
                <a:cs typeface="Arial" panose="020B0604020202020204" pitchFamily="34" charset="0"/>
              </a:rPr>
              <a:t>development often proceeds outside the PIA with augmentations</a:t>
            </a:r>
          </a:p>
          <a:p>
            <a:pPr marL="745200" lvl="1" indent="-2880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AU" sz="1900" dirty="0">
                <a:latin typeface="Arial" panose="020B0604020202020204" pitchFamily="34" charset="0"/>
                <a:cs typeface="Arial" panose="020B0604020202020204" pitchFamily="34" charset="0"/>
              </a:rPr>
              <a:t>individual project/site assessments commonly required to determine infrastructure feasibility</a:t>
            </a:r>
          </a:p>
          <a:p>
            <a:pPr marL="288000" indent="-28800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A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8000" indent="-2880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AU" sz="2200" dirty="0">
                <a:latin typeface="Arial" panose="020B0604020202020204" pitchFamily="34" charset="0"/>
                <a:cs typeface="Arial" panose="020B0604020202020204" pitchFamily="34" charset="0"/>
              </a:rPr>
              <a:t>applications and developer ownership less useful indicators:</a:t>
            </a:r>
          </a:p>
          <a:p>
            <a:pPr marL="745200" lvl="1" indent="-2880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AU" sz="1900" dirty="0">
                <a:latin typeface="Arial" panose="020B0604020202020204" pitchFamily="34" charset="0"/>
                <a:cs typeface="Arial" panose="020B0604020202020204" pitchFamily="34" charset="0"/>
              </a:rPr>
              <a:t>may be significant delays in approval, e.g. while infrastructure issues resolved</a:t>
            </a:r>
          </a:p>
          <a:p>
            <a:pPr marL="745200" lvl="1" indent="-2880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AU" sz="1900" dirty="0">
                <a:latin typeface="Arial" panose="020B0604020202020204" pitchFamily="34" charset="0"/>
                <a:cs typeface="Arial" panose="020B0604020202020204" pitchFamily="34" charset="0"/>
              </a:rPr>
              <a:t>developers often apply under options contract (take ownership once approval secured)</a:t>
            </a:r>
          </a:p>
        </p:txBody>
      </p:sp>
    </p:spTree>
    <p:extLst>
      <p:ext uri="{BB962C8B-B14F-4D97-AF65-F5344CB8AC3E}">
        <p14:creationId xmlns:p14="http://schemas.microsoft.com/office/powerpoint/2010/main" val="1543992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E7DAA8-375F-7F58-4D86-5EAD510F08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704088"/>
            <a:ext cx="10416476" cy="5164900"/>
          </a:xfrm>
        </p:spPr>
        <p:txBody>
          <a:bodyPr anchor="ctr"/>
          <a:lstStyle/>
          <a:p>
            <a:pPr algn="ctr"/>
            <a:endParaRPr lang="en-AU" dirty="0">
              <a:latin typeface="Arial" panose="020B0604020202020204" pitchFamily="34" charset="0"/>
              <a:cs typeface="Arial" panose="020B0604020202020204" pitchFamily="34" charset="0"/>
              <a:hlinkClick r:id="rId3"/>
            </a:endParaRPr>
          </a:p>
          <a:p>
            <a:pPr algn="ctr"/>
            <a:r>
              <a:rPr lang="en-AU" sz="2000" i="1" cap="none" dirty="0">
                <a:latin typeface="Arial" panose="020B0604020202020204" pitchFamily="34" charset="0"/>
                <a:cs typeface="Arial" panose="020B0604020202020204" pitchFamily="34" charset="0"/>
              </a:rPr>
              <a:t>Thank you for your attention.</a:t>
            </a:r>
          </a:p>
          <a:p>
            <a:pPr algn="ctr"/>
            <a:endParaRPr lang="en-AU" sz="2000" cap="non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AU" sz="2000" i="1" dirty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AU" sz="2000" i="1" cap="none" dirty="0">
                <a:latin typeface="Arial" panose="020B0604020202020204" pitchFamily="34" charset="0"/>
                <a:cs typeface="Arial" panose="020B0604020202020204" pitchFamily="34" charset="0"/>
              </a:rPr>
              <a:t>urther details on this and other research into land and housing supply are available at:</a:t>
            </a:r>
            <a:endParaRPr lang="en-AU" sz="2000" i="1" dirty="0">
              <a:latin typeface="Arial" panose="020B0604020202020204" pitchFamily="34" charset="0"/>
              <a:cs typeface="Arial" panose="020B0604020202020204" pitchFamily="34" charset="0"/>
              <a:hlinkClick r:id="rId3"/>
            </a:endParaRPr>
          </a:p>
          <a:p>
            <a:pPr algn="ctr"/>
            <a:endParaRPr lang="en-AU" dirty="0">
              <a:latin typeface="Arial" panose="020B0604020202020204" pitchFamily="34" charset="0"/>
              <a:cs typeface="Arial" panose="020B0604020202020204" pitchFamily="34" charset="0"/>
              <a:hlinkClick r:id="rId3"/>
            </a:endParaRPr>
          </a:p>
          <a:p>
            <a:pPr algn="ctr"/>
            <a:r>
              <a:rPr lang="en-AU" sz="28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https://www.landsupplyinsight.com.au/insights</a:t>
            </a:r>
            <a:r>
              <a:rPr lang="en-A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393285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307794-B852-BD65-4140-029EAE2BEA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843048" cy="531812"/>
          </a:xfrm>
        </p:spPr>
        <p:txBody>
          <a:bodyPr>
            <a:normAutofit/>
          </a:bodyPr>
          <a:lstStyle/>
          <a:p>
            <a:r>
              <a:rPr lang="en-AU" cap="none" dirty="0">
                <a:latin typeface="Arial" panose="020B0604020202020204" pitchFamily="34" charset="0"/>
                <a:cs typeface="Arial" panose="020B0604020202020204" pitchFamily="34" charset="0"/>
              </a:rPr>
              <a:t>SEQ-wide analyses</a:t>
            </a:r>
            <a:endParaRPr lang="en-A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Placeholder 11" descr="A map of a city&#10;&#10;Description automatically generated">
            <a:extLst>
              <a:ext uri="{FF2B5EF4-FFF2-40B4-BE49-F238E27FC236}">
                <a16:creationId xmlns:a16="http://schemas.microsoft.com/office/drawing/2014/main" id="{E1B7EA0E-819C-CB0D-D2A0-A248FF14B7A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1" r="2031"/>
          <a:stretch>
            <a:fillRect/>
          </a:stretch>
        </p:blipFill>
        <p:spPr>
          <a:xfrm>
            <a:off x="4745036" y="1079092"/>
            <a:ext cx="6607175" cy="4873625"/>
          </a:xfr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F3E34F-B94B-3E91-BF0C-B72E06FAD8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1197865"/>
            <a:ext cx="3613340" cy="4671124"/>
          </a:xfrm>
        </p:spPr>
        <p:txBody>
          <a:bodyPr>
            <a:normAutofit fontScale="85000" lnSpcReduction="10000"/>
          </a:bodyPr>
          <a:lstStyle/>
          <a:p>
            <a:pPr marL="457200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AU" sz="2400" dirty="0">
                <a:latin typeface="Arial" panose="020B0604020202020204" pitchFamily="34" charset="0"/>
                <a:cs typeface="Arial" panose="020B0604020202020204" pitchFamily="34" charset="0"/>
              </a:rPr>
              <a:t>Fragmented areas planned for urban growth:</a:t>
            </a:r>
          </a:p>
          <a:p>
            <a:pPr marL="914400" lvl="1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AU" sz="2000" dirty="0">
                <a:latin typeface="Arial" panose="020B0604020202020204" pitchFamily="34" charset="0"/>
                <a:cs typeface="Arial" panose="020B0604020202020204" pitchFamily="34" charset="0"/>
              </a:rPr>
              <a:t>fragmented areas are parcels 0.25 &lt; 5 ha</a:t>
            </a:r>
          </a:p>
          <a:p>
            <a:pPr marL="914400" lvl="1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AU" sz="2000" dirty="0">
                <a:latin typeface="Arial" panose="020B0604020202020204" pitchFamily="34" charset="0"/>
                <a:cs typeface="Arial" panose="020B0604020202020204" pitchFamily="34" charset="0"/>
              </a:rPr>
              <a:t>19% of land in SEQ vs 8% in Melbourne (as at June 2022)</a:t>
            </a:r>
          </a:p>
          <a:p>
            <a:pPr marL="914400" lvl="1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AU" sz="2000" dirty="0">
                <a:latin typeface="Arial" panose="020B0604020202020204" pitchFamily="34" charset="0"/>
                <a:cs typeface="Arial" panose="020B0604020202020204" pitchFamily="34" charset="0"/>
              </a:rPr>
              <a:t>12,390 ha in 10,573 parcels with average area 1.2 ha (as at July 2001)</a:t>
            </a:r>
          </a:p>
          <a:p>
            <a:pPr marL="914400" lvl="1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AU" sz="2000" dirty="0">
                <a:latin typeface="Arial" panose="020B0604020202020204" pitchFamily="34" charset="0"/>
                <a:cs typeface="Arial" panose="020B0604020202020204" pitchFamily="34" charset="0"/>
              </a:rPr>
              <a:t>43% (by area) developed up to August 2022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dirty="0"/>
          </a:p>
        </p:txBody>
      </p:sp>
      <p:pic>
        <p:nvPicPr>
          <p:cNvPr id="14" name="Picture 13" descr="A map of land with green and red squares&#10;&#10;Description automatically generated">
            <a:extLst>
              <a:ext uri="{FF2B5EF4-FFF2-40B4-BE49-F238E27FC236}">
                <a16:creationId xmlns:a16="http://schemas.microsoft.com/office/drawing/2014/main" id="{7B298D83-E4A3-1203-A274-2FB45EA745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8327" y="1082267"/>
            <a:ext cx="6886946" cy="4873625"/>
          </a:xfrm>
          <a:prstGeom prst="rect">
            <a:avLst/>
          </a:prstGeom>
        </p:spPr>
      </p:pic>
      <p:pic>
        <p:nvPicPr>
          <p:cNvPr id="16" name="Picture 15" descr="A map of a city&#10;&#10;Description automatically generated">
            <a:extLst>
              <a:ext uri="{FF2B5EF4-FFF2-40B4-BE49-F238E27FC236}">
                <a16:creationId xmlns:a16="http://schemas.microsoft.com/office/drawing/2014/main" id="{E0F0288D-EE3E-5FC3-6BC6-D6218F3765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841" y="1082267"/>
            <a:ext cx="6891432" cy="4876800"/>
          </a:xfrm>
          <a:prstGeom prst="rect">
            <a:avLst/>
          </a:prstGeom>
        </p:spPr>
      </p:pic>
      <p:pic>
        <p:nvPicPr>
          <p:cNvPr id="18" name="Picture 17" descr="A map of different cities&#10;&#10;Description automatically generated">
            <a:extLst>
              <a:ext uri="{FF2B5EF4-FFF2-40B4-BE49-F238E27FC236}">
                <a16:creationId xmlns:a16="http://schemas.microsoft.com/office/drawing/2014/main" id="{C17F9678-3ADE-F63F-D158-C015AE9F95C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841" y="1082267"/>
            <a:ext cx="6891433" cy="4876800"/>
          </a:xfrm>
          <a:prstGeom prst="rect">
            <a:avLst/>
          </a:prstGeom>
        </p:spPr>
      </p:pic>
      <p:pic>
        <p:nvPicPr>
          <p:cNvPr id="20" name="Picture 19" descr="A map of a city">
            <a:extLst>
              <a:ext uri="{FF2B5EF4-FFF2-40B4-BE49-F238E27FC236}">
                <a16:creationId xmlns:a16="http://schemas.microsoft.com/office/drawing/2014/main" id="{2948E5D3-8431-4F94-EC0F-1464AD41C32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840" y="1079092"/>
            <a:ext cx="6891432" cy="4876800"/>
          </a:xfrm>
          <a:prstGeom prst="rect">
            <a:avLst/>
          </a:prstGeom>
        </p:spPr>
      </p:pic>
      <p:pic>
        <p:nvPicPr>
          <p:cNvPr id="22" name="Picture 21" descr="A map of a city&#10;&#10;Description automatically generated">
            <a:extLst>
              <a:ext uri="{FF2B5EF4-FFF2-40B4-BE49-F238E27FC236}">
                <a16:creationId xmlns:a16="http://schemas.microsoft.com/office/drawing/2014/main" id="{3E5F72A1-D961-3019-7FEA-16FED866634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6805" y="1082267"/>
            <a:ext cx="6918467" cy="4870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325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728598-B7A4-42BC-FFE1-07601F0EC7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4765484" cy="531812"/>
          </a:xfrm>
        </p:spPr>
        <p:txBody>
          <a:bodyPr>
            <a:normAutofit/>
          </a:bodyPr>
          <a:lstStyle/>
          <a:p>
            <a:r>
              <a:rPr lang="en-AU" cap="none" dirty="0">
                <a:latin typeface="Arial" panose="020B0604020202020204" pitchFamily="34" charset="0"/>
                <a:cs typeface="Arial" panose="020B0604020202020204" pitchFamily="34" charset="0"/>
              </a:rPr>
              <a:t>Case study areas overview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EF0B18-7C05-00E1-1E40-283C3055CD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143000"/>
            <a:ext cx="3932237" cy="4725988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000" dirty="0">
                <a:latin typeface="Arial" panose="020B0604020202020204" pitchFamily="34" charset="0"/>
                <a:cs typeface="Arial" panose="020B0604020202020204" pitchFamily="34" charset="0"/>
              </a:rPr>
              <a:t>six case study areas - varying development stages, parcel sizes, infrastructure availability and accessibility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000" dirty="0">
                <a:latin typeface="Arial" panose="020B0604020202020204" pitchFamily="34" charset="0"/>
                <a:cs typeface="Arial" panose="020B0604020202020204" pitchFamily="34" charset="0"/>
              </a:rPr>
              <a:t>each more than 100 ha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000" dirty="0">
                <a:latin typeface="Arial" panose="020B0604020202020204" pitchFamily="34" charset="0"/>
                <a:cs typeface="Arial" panose="020B0604020202020204" pitchFamily="34" charset="0"/>
              </a:rPr>
              <a:t>overall potential - of order of 20,000 dwellings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000" dirty="0">
                <a:latin typeface="Arial" panose="020B0604020202020204" pitchFamily="34" charset="0"/>
                <a:cs typeface="Arial" panose="020B0604020202020204" pitchFamily="34" charset="0"/>
              </a:rPr>
              <a:t>80% in two largest areas: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AU" sz="1600" dirty="0">
                <a:latin typeface="Arial" panose="020B0604020202020204" pitchFamily="34" charset="0"/>
                <a:cs typeface="Arial" panose="020B0604020202020204" pitchFamily="34" charset="0"/>
              </a:rPr>
              <a:t>Morayfield-Burpengary (Moreton Bay)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AU" sz="1600" dirty="0">
                <a:latin typeface="Arial" panose="020B0604020202020204" pitchFamily="34" charset="0"/>
                <a:cs typeface="Arial" panose="020B0604020202020204" pitchFamily="34" charset="0"/>
              </a:rPr>
              <a:t>Park Ridge-Logan Reserve-Chambers Flat (Logan)</a:t>
            </a:r>
          </a:p>
        </p:txBody>
      </p:sp>
      <p:pic>
        <p:nvPicPr>
          <p:cNvPr id="32" name="Picture 31" descr="A graph showing the number of park visitors">
            <a:extLst>
              <a:ext uri="{FF2B5EF4-FFF2-40B4-BE49-F238E27FC236}">
                <a16:creationId xmlns:a16="http://schemas.microsoft.com/office/drawing/2014/main" id="{A664DAD7-FF2D-9829-80C3-C9AC734DE0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313" y="1143000"/>
            <a:ext cx="7095136" cy="4502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4945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426A10-3B5C-C1F7-63E9-5E12DEF041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47472"/>
            <a:ext cx="3932237" cy="548640"/>
          </a:xfrm>
        </p:spPr>
        <p:txBody>
          <a:bodyPr>
            <a:normAutofit/>
          </a:bodyPr>
          <a:lstStyle/>
          <a:p>
            <a:r>
              <a:rPr lang="en-AU" cap="none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AU" sz="2800" cap="none" dirty="0">
                <a:latin typeface="Arial" panose="020B0604020202020204" pitchFamily="34" charset="0"/>
                <a:cs typeface="Arial" panose="020B0604020202020204" pitchFamily="34" charset="0"/>
              </a:rPr>
              <a:t>orayfield-</a:t>
            </a:r>
            <a:r>
              <a:rPr lang="en-AU" cap="none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AU" sz="2800" cap="none" dirty="0">
                <a:latin typeface="Arial" panose="020B0604020202020204" pitchFamily="34" charset="0"/>
                <a:cs typeface="Arial" panose="020B0604020202020204" pitchFamily="34" charset="0"/>
              </a:rPr>
              <a:t>urpengary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39EDC5-4815-0FD3-1399-30E1F3F6B9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7" y="1051561"/>
            <a:ext cx="3558477" cy="5349240"/>
          </a:xfrm>
        </p:spPr>
        <p:txBody>
          <a:bodyPr>
            <a:normAutofit fontScale="92500" lnSpcReduction="20000"/>
          </a:bodyPr>
          <a:lstStyle/>
          <a:p>
            <a:r>
              <a:rPr lang="en-AU" sz="2000" dirty="0">
                <a:latin typeface="Arial" panose="020B0604020202020204" pitchFamily="34" charset="0"/>
                <a:cs typeface="Arial" panose="020B0604020202020204" pitchFamily="34" charset="0"/>
              </a:rPr>
              <a:t>382 parcels (July 2001):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700" dirty="0" err="1">
                <a:latin typeface="Arial" panose="020B0604020202020204" pitchFamily="34" charset="0"/>
                <a:cs typeface="Arial" panose="020B0604020202020204" pitchFamily="34" charset="0"/>
              </a:rPr>
              <a:t>ave.</a:t>
            </a:r>
            <a:r>
              <a:rPr lang="en-AU" sz="1700" dirty="0">
                <a:latin typeface="Arial" panose="020B0604020202020204" pitchFamily="34" charset="0"/>
                <a:cs typeface="Arial" panose="020B0604020202020204" pitchFamily="34" charset="0"/>
              </a:rPr>
              <a:t> title area 1.7 ha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700" dirty="0" err="1">
                <a:latin typeface="Arial" panose="020B0604020202020204" pitchFamily="34" charset="0"/>
                <a:cs typeface="Arial" panose="020B0604020202020204" pitchFamily="34" charset="0"/>
              </a:rPr>
              <a:t>ave.</a:t>
            </a:r>
            <a:r>
              <a:rPr lang="en-AU" sz="1700" dirty="0">
                <a:latin typeface="Arial" panose="020B0604020202020204" pitchFamily="34" charset="0"/>
                <a:cs typeface="Arial" panose="020B0604020202020204" pitchFamily="34" charset="0"/>
              </a:rPr>
              <a:t> developable area 1.4 ha (82% have 0.5 ha or more)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700" dirty="0">
                <a:latin typeface="Arial" panose="020B0604020202020204" pitchFamily="34" charset="0"/>
                <a:cs typeface="Arial" panose="020B0604020202020204" pitchFamily="34" charset="0"/>
              </a:rPr>
              <a:t>52% (by title area) developed, developing or proposed (Dec 2023)</a:t>
            </a:r>
          </a:p>
          <a:p>
            <a:r>
              <a:rPr lang="en-AU" sz="2000" dirty="0">
                <a:latin typeface="Arial" panose="020B0604020202020204" pitchFamily="34" charset="0"/>
                <a:cs typeface="Arial" panose="020B0604020202020204" pitchFamily="34" charset="0"/>
              </a:rPr>
              <a:t>Infrastructure availability: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700" dirty="0">
                <a:latin typeface="Arial" panose="020B0604020202020204" pitchFamily="34" charset="0"/>
                <a:cs typeface="Arial" panose="020B0604020202020204" pitchFamily="34" charset="0"/>
              </a:rPr>
              <a:t>none in Priority Infrastructure Area (PIA)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700" dirty="0">
                <a:latin typeface="Arial" panose="020B0604020202020204" pitchFamily="34" charset="0"/>
                <a:cs typeface="Arial" panose="020B0604020202020204" pitchFamily="34" charset="0"/>
              </a:rPr>
              <a:t>significant sewerage upgrades required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700" dirty="0">
                <a:latin typeface="Arial" panose="020B0604020202020204" pitchFamily="34" charset="0"/>
                <a:cs typeface="Arial" panose="020B0604020202020204" pitchFamily="34" charset="0"/>
              </a:rPr>
              <a:t>some developments delayed years to resolve</a:t>
            </a:r>
          </a:p>
          <a:p>
            <a:r>
              <a:rPr lang="en-AU" sz="2000" dirty="0">
                <a:latin typeface="Arial" panose="020B0604020202020204" pitchFamily="34" charset="0"/>
                <a:cs typeface="Arial" panose="020B0604020202020204" pitchFamily="34" charset="0"/>
              </a:rPr>
              <a:t>Development pattern: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700" dirty="0">
                <a:latin typeface="Arial" panose="020B0604020202020204" pitchFamily="34" charset="0"/>
                <a:cs typeface="Arial" panose="020B0604020202020204" pitchFamily="34" charset="0"/>
              </a:rPr>
              <a:t>seven with more than 10 original parcels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700" dirty="0">
                <a:latin typeface="Arial" panose="020B0604020202020204" pitchFamily="34" charset="0"/>
                <a:cs typeface="Arial" panose="020B0604020202020204" pitchFamily="34" charset="0"/>
              </a:rPr>
              <a:t>two with more than 20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AU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 descr="A map of a neighborhood&#10;&#10;Description automatically generated">
            <a:extLst>
              <a:ext uri="{FF2B5EF4-FFF2-40B4-BE49-F238E27FC236}">
                <a16:creationId xmlns:a16="http://schemas.microsoft.com/office/drawing/2014/main" id="{FBED33AE-2C14-5095-E5A0-9487693D61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3867" y="1051561"/>
            <a:ext cx="7392316" cy="5225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0825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9E75C6-CBB0-A663-18AE-E1A3D84C64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66831"/>
            <a:ext cx="7316659" cy="690465"/>
          </a:xfrm>
        </p:spPr>
        <p:txBody>
          <a:bodyPr>
            <a:noAutofit/>
          </a:bodyPr>
          <a:lstStyle/>
          <a:p>
            <a:r>
              <a:rPr lang="en-AU" cap="none" dirty="0">
                <a:latin typeface="Arial" panose="020B0604020202020204" pitchFamily="34" charset="0"/>
                <a:cs typeface="Arial" panose="020B0604020202020204" pitchFamily="34" charset="0"/>
              </a:rPr>
              <a:t>Park Ridge-Logan Reserve-Chambers Flat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2186191-9F4D-62FF-9427-B465D62491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1055236"/>
            <a:ext cx="3631627" cy="5290700"/>
          </a:xfrm>
        </p:spPr>
        <p:txBody>
          <a:bodyPr>
            <a:normAutofit lnSpcReduction="10000"/>
          </a:bodyPr>
          <a:lstStyle/>
          <a:p>
            <a:r>
              <a:rPr lang="en-AU" sz="2000" dirty="0">
                <a:latin typeface="Arial" panose="020B0604020202020204" pitchFamily="34" charset="0"/>
                <a:cs typeface="Arial" panose="020B0604020202020204" pitchFamily="34" charset="0"/>
              </a:rPr>
              <a:t>348 parcels (July 2001):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1600" dirty="0" err="1">
                <a:latin typeface="Arial" panose="020B0604020202020204" pitchFamily="34" charset="0"/>
                <a:cs typeface="Arial" panose="020B0604020202020204" pitchFamily="34" charset="0"/>
              </a:rPr>
              <a:t>ave.</a:t>
            </a:r>
            <a:r>
              <a:rPr lang="en-AU" sz="1600" dirty="0">
                <a:latin typeface="Arial" panose="020B0604020202020204" pitchFamily="34" charset="0"/>
                <a:cs typeface="Arial" panose="020B0604020202020204" pitchFamily="34" charset="0"/>
              </a:rPr>
              <a:t> title area 2.4 ha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1600" dirty="0" err="1">
                <a:latin typeface="Arial" panose="020B0604020202020204" pitchFamily="34" charset="0"/>
                <a:cs typeface="Arial" panose="020B0604020202020204" pitchFamily="34" charset="0"/>
              </a:rPr>
              <a:t>ave.</a:t>
            </a:r>
            <a:r>
              <a:rPr lang="en-AU" sz="1600" dirty="0">
                <a:latin typeface="Arial" panose="020B0604020202020204" pitchFamily="34" charset="0"/>
                <a:cs typeface="Arial" panose="020B0604020202020204" pitchFamily="34" charset="0"/>
              </a:rPr>
              <a:t> developable area 1.8 ha (92% have 0.5 ha or more)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1600" dirty="0">
                <a:latin typeface="Arial" panose="020B0604020202020204" pitchFamily="34" charset="0"/>
                <a:cs typeface="Arial" panose="020B0604020202020204" pitchFamily="34" charset="0"/>
              </a:rPr>
              <a:t>58% (by title area) developed, developing or proposed (Dec 2023)</a:t>
            </a:r>
          </a:p>
          <a:p>
            <a:r>
              <a:rPr lang="en-AU" sz="2200" dirty="0">
                <a:latin typeface="Arial" panose="020B0604020202020204" pitchFamily="34" charset="0"/>
                <a:cs typeface="Arial" panose="020B0604020202020204" pitchFamily="34" charset="0"/>
              </a:rPr>
              <a:t>Infrastructure availability: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1700" dirty="0">
                <a:latin typeface="Arial" panose="020B0604020202020204" pitchFamily="34" charset="0"/>
                <a:cs typeface="Arial" panose="020B0604020202020204" pitchFamily="34" charset="0"/>
              </a:rPr>
              <a:t>part in PIA, but most not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1700" dirty="0">
                <a:latin typeface="Arial" panose="020B0604020202020204" pitchFamily="34" charset="0"/>
                <a:cs typeface="Arial" panose="020B0604020202020204" pitchFamily="34" charset="0"/>
              </a:rPr>
              <a:t>facilitated by:</a:t>
            </a:r>
          </a:p>
          <a:p>
            <a:pPr marL="648000" lvl="1" indent="-342900">
              <a:buFont typeface="Arial" panose="020B0604020202020204" pitchFamily="34" charset="0"/>
              <a:buChar char="•"/>
            </a:pPr>
            <a:r>
              <a:rPr lang="en-AU" sz="1500" dirty="0">
                <a:latin typeface="Arial" panose="020B0604020202020204" pitchFamily="34" charset="0"/>
                <a:cs typeface="Arial" panose="020B0604020202020204" pitchFamily="34" charset="0"/>
              </a:rPr>
              <a:t>sewerage provided for neighbouring developments</a:t>
            </a:r>
          </a:p>
          <a:p>
            <a:pPr marL="648000" lvl="1" indent="-342900">
              <a:buFont typeface="Arial" panose="020B0604020202020204" pitchFamily="34" charset="0"/>
              <a:buChar char="•"/>
            </a:pPr>
            <a:r>
              <a:rPr lang="en-AU" sz="1500" dirty="0">
                <a:latin typeface="Arial" panose="020B0604020202020204" pitchFamily="34" charset="0"/>
                <a:cs typeface="Arial" panose="020B0604020202020204" pitchFamily="34" charset="0"/>
              </a:rPr>
              <a:t>upgrade to mains and pump stations along Chambers Flat Rd</a:t>
            </a:r>
          </a:p>
          <a:p>
            <a:r>
              <a:rPr lang="en-AU" sz="2200" dirty="0">
                <a:latin typeface="Arial" panose="020B0604020202020204" pitchFamily="34" charset="0"/>
                <a:cs typeface="Arial" panose="020B0604020202020204" pitchFamily="34" charset="0"/>
              </a:rPr>
              <a:t>Development pattern: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1600" dirty="0">
                <a:latin typeface="Arial" panose="020B0604020202020204" pitchFamily="34" charset="0"/>
                <a:cs typeface="Arial" panose="020B0604020202020204" pitchFamily="34" charset="0"/>
              </a:rPr>
              <a:t>12 aggregations of five to nine parcels</a:t>
            </a:r>
          </a:p>
        </p:txBody>
      </p:sp>
      <p:pic>
        <p:nvPicPr>
          <p:cNvPr id="6" name="Picture 5" descr="A map of a neighborhood&#10;&#10;Description automatically generated">
            <a:extLst>
              <a:ext uri="{FF2B5EF4-FFF2-40B4-BE49-F238E27FC236}">
                <a16:creationId xmlns:a16="http://schemas.microsoft.com/office/drawing/2014/main" id="{3350D059-5F71-498E-704A-172C0C74BF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118" y="1055236"/>
            <a:ext cx="7483395" cy="529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7101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0F8701-D074-B9EF-13D8-60A5EA00CD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05771"/>
            <a:ext cx="5256212" cy="531812"/>
          </a:xfrm>
        </p:spPr>
        <p:txBody>
          <a:bodyPr>
            <a:noAutofit/>
          </a:bodyPr>
          <a:lstStyle/>
          <a:p>
            <a:r>
              <a:rPr lang="en-AU" cap="none" dirty="0">
                <a:latin typeface="Arial" panose="020B0604020202020204" pitchFamily="34" charset="0"/>
                <a:cs typeface="Arial" panose="020B0604020202020204" pitchFamily="34" charset="0"/>
              </a:rPr>
              <a:t>Redbank Plains-Bellbird Park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EFBFEA-3BD1-0D8B-4F0F-F1B6EB60D0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934359"/>
            <a:ext cx="3567111" cy="5272888"/>
          </a:xfrm>
        </p:spPr>
        <p:txBody>
          <a:bodyPr>
            <a:normAutofit fontScale="92500" lnSpcReduction="10000"/>
          </a:bodyPr>
          <a:lstStyle/>
          <a:p>
            <a:r>
              <a:rPr lang="en-AU" sz="2000" dirty="0">
                <a:latin typeface="Arial" panose="020B0604020202020204" pitchFamily="34" charset="0"/>
                <a:cs typeface="Arial" panose="020B0604020202020204" pitchFamily="34" charset="0"/>
              </a:rPr>
              <a:t>219 parcels (July 2001):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1600" dirty="0" err="1">
                <a:latin typeface="Arial" panose="020B0604020202020204" pitchFamily="34" charset="0"/>
                <a:cs typeface="Arial" panose="020B0604020202020204" pitchFamily="34" charset="0"/>
              </a:rPr>
              <a:t>ave.</a:t>
            </a:r>
            <a:r>
              <a:rPr lang="en-AU" sz="1600" dirty="0">
                <a:latin typeface="Arial" panose="020B0604020202020204" pitchFamily="34" charset="0"/>
                <a:cs typeface="Arial" panose="020B0604020202020204" pitchFamily="34" charset="0"/>
              </a:rPr>
              <a:t> title area 0.6 ha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1600" dirty="0" err="1">
                <a:latin typeface="Arial" panose="020B0604020202020204" pitchFamily="34" charset="0"/>
                <a:cs typeface="Arial" panose="020B0604020202020204" pitchFamily="34" charset="0"/>
              </a:rPr>
              <a:t>ave.</a:t>
            </a:r>
            <a:r>
              <a:rPr lang="en-AU" sz="1600" dirty="0">
                <a:latin typeface="Arial" panose="020B0604020202020204" pitchFamily="34" charset="0"/>
                <a:cs typeface="Arial" panose="020B0604020202020204" pitchFamily="34" charset="0"/>
              </a:rPr>
              <a:t> developable area 0.5 ha (71% have less than 0.5 ha)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1600" dirty="0">
                <a:latin typeface="Arial" panose="020B0604020202020204" pitchFamily="34" charset="0"/>
                <a:cs typeface="Arial" panose="020B0604020202020204" pitchFamily="34" charset="0"/>
              </a:rPr>
              <a:t>48% (by title area) developed, developing or proposed (Dec 2023)</a:t>
            </a:r>
          </a:p>
          <a:p>
            <a:r>
              <a:rPr lang="en-AU" sz="2200" dirty="0">
                <a:latin typeface="Arial" panose="020B0604020202020204" pitchFamily="34" charset="0"/>
                <a:cs typeface="Arial" panose="020B0604020202020204" pitchFamily="34" charset="0"/>
              </a:rPr>
              <a:t>Infrastructure availability: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1600" dirty="0">
                <a:latin typeface="Arial" panose="020B0604020202020204" pitchFamily="34" charset="0"/>
                <a:cs typeface="Arial" panose="020B0604020202020204" pitchFamily="34" charset="0"/>
              </a:rPr>
              <a:t>all in PIA since 2010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1600" dirty="0">
                <a:latin typeface="Arial" panose="020B0604020202020204" pitchFamily="34" charset="0"/>
                <a:cs typeface="Arial" panose="020B0604020202020204" pitchFamily="34" charset="0"/>
              </a:rPr>
              <a:t>trunk sewerage mains serviced area since 2004</a:t>
            </a:r>
          </a:p>
          <a:p>
            <a:r>
              <a:rPr lang="en-AU" sz="2000" dirty="0">
                <a:latin typeface="Arial" panose="020B0604020202020204" pitchFamily="34" charset="0"/>
                <a:cs typeface="Arial" panose="020B0604020202020204" pitchFamily="34" charset="0"/>
              </a:rPr>
              <a:t>Development pattern: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1600" dirty="0">
                <a:latin typeface="Arial" panose="020B0604020202020204" pitchFamily="34" charset="0"/>
                <a:cs typeface="Arial" panose="020B0604020202020204" pitchFamily="34" charset="0"/>
              </a:rPr>
              <a:t>high proportion (74%) of larger parcels (1 ha+) developed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1600" dirty="0">
                <a:latin typeface="Arial" panose="020B0604020202020204" pitchFamily="34" charset="0"/>
                <a:cs typeface="Arial" panose="020B0604020202020204" pitchFamily="34" charset="0"/>
              </a:rPr>
              <a:t>most commonly only 1 or 2 original parcels in each development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1600" dirty="0">
                <a:latin typeface="Arial" panose="020B0604020202020204" pitchFamily="34" charset="0"/>
                <a:cs typeface="Arial" panose="020B0604020202020204" pitchFamily="34" charset="0"/>
              </a:rPr>
              <a:t>smaller size of most parcels has constrained rate of development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AU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A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 descr="A map of a neighborhood&#10;&#10;Description automatically generated">
            <a:extLst>
              <a:ext uri="{FF2B5EF4-FFF2-40B4-BE49-F238E27FC236}">
                <a16:creationId xmlns:a16="http://schemas.microsoft.com/office/drawing/2014/main" id="{758F2454-8ACF-152D-3B05-69B2D74EAD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4293" y="934358"/>
            <a:ext cx="7458218" cy="5272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9167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EC5A61-2AF7-E591-7F07-106A5E7322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320040"/>
            <a:ext cx="3595053" cy="531812"/>
          </a:xfrm>
        </p:spPr>
        <p:txBody>
          <a:bodyPr>
            <a:normAutofit/>
          </a:bodyPr>
          <a:lstStyle/>
          <a:p>
            <a:r>
              <a:rPr lang="en-AU" cap="none" dirty="0">
                <a:latin typeface="Arial" panose="020B0604020202020204" pitchFamily="34" charset="0"/>
                <a:cs typeface="Arial" panose="020B0604020202020204" pitchFamily="34" charset="0"/>
              </a:rPr>
              <a:t>Ellen Grove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5BE647-A6DC-4A6C-871D-B03B87CF11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12941" y="996696"/>
            <a:ext cx="3595054" cy="5253652"/>
          </a:xfrm>
        </p:spPr>
        <p:txBody>
          <a:bodyPr>
            <a:normAutofit lnSpcReduction="10000"/>
          </a:bodyPr>
          <a:lstStyle/>
          <a:p>
            <a:r>
              <a:rPr lang="en-AU" sz="2000" dirty="0">
                <a:latin typeface="Arial" panose="020B0604020202020204" pitchFamily="34" charset="0"/>
                <a:cs typeface="Arial" panose="020B0604020202020204" pitchFamily="34" charset="0"/>
              </a:rPr>
              <a:t>125 parcels (July 2001):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1600" dirty="0" err="1">
                <a:latin typeface="Arial" panose="020B0604020202020204" pitchFamily="34" charset="0"/>
                <a:cs typeface="Arial" panose="020B0604020202020204" pitchFamily="34" charset="0"/>
              </a:rPr>
              <a:t>ave.</a:t>
            </a:r>
            <a:r>
              <a:rPr lang="en-AU" sz="1600" dirty="0">
                <a:latin typeface="Arial" panose="020B0604020202020204" pitchFamily="34" charset="0"/>
                <a:cs typeface="Arial" panose="020B0604020202020204" pitchFamily="34" charset="0"/>
              </a:rPr>
              <a:t> title area 1.1 ha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1600" dirty="0" err="1">
                <a:latin typeface="Arial" panose="020B0604020202020204" pitchFamily="34" charset="0"/>
                <a:cs typeface="Arial" panose="020B0604020202020204" pitchFamily="34" charset="0"/>
              </a:rPr>
              <a:t>ave.</a:t>
            </a:r>
            <a:r>
              <a:rPr lang="en-AU" sz="1600" dirty="0">
                <a:latin typeface="Arial" panose="020B0604020202020204" pitchFamily="34" charset="0"/>
                <a:cs typeface="Arial" panose="020B0604020202020204" pitchFamily="34" charset="0"/>
              </a:rPr>
              <a:t> developable area 0.4 ha (62% have less than 0.5 ha)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1600" dirty="0">
                <a:latin typeface="Arial" panose="020B0604020202020204" pitchFamily="34" charset="0"/>
                <a:cs typeface="Arial" panose="020B0604020202020204" pitchFamily="34" charset="0"/>
              </a:rPr>
              <a:t>11% (by title area) developed, developing or proposed (Dec 2023)</a:t>
            </a:r>
          </a:p>
          <a:p>
            <a:r>
              <a:rPr lang="en-AU" sz="2000" dirty="0">
                <a:latin typeface="Arial" panose="020B0604020202020204" pitchFamily="34" charset="0"/>
                <a:cs typeface="Arial" panose="020B0604020202020204" pitchFamily="34" charset="0"/>
              </a:rPr>
              <a:t>Infrastructure availability: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1600" dirty="0">
                <a:latin typeface="Arial" panose="020B0604020202020204" pitchFamily="34" charset="0"/>
                <a:cs typeface="Arial" panose="020B0604020202020204" pitchFamily="34" charset="0"/>
              </a:rPr>
              <a:t>all in PIA since at least 2012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1600" dirty="0">
                <a:latin typeface="Arial" panose="020B0604020202020204" pitchFamily="34" charset="0"/>
                <a:cs typeface="Arial" panose="020B0604020202020204" pitchFamily="34" charset="0"/>
              </a:rPr>
              <a:t>planned network of sewerage mains delayed over many years and now not in 2020 </a:t>
            </a:r>
            <a:r>
              <a:rPr lang="en-AU" sz="1600" dirty="0" err="1">
                <a:latin typeface="Arial" panose="020B0604020202020204" pitchFamily="34" charset="0"/>
                <a:cs typeface="Arial" panose="020B0604020202020204" pitchFamily="34" charset="0"/>
              </a:rPr>
              <a:t>Netserv</a:t>
            </a:r>
            <a:r>
              <a:rPr lang="en-AU" sz="1600" dirty="0">
                <a:latin typeface="Arial" panose="020B0604020202020204" pitchFamily="34" charset="0"/>
                <a:cs typeface="Arial" panose="020B0604020202020204" pitchFamily="34" charset="0"/>
              </a:rPr>
              <a:t> Plan</a:t>
            </a:r>
          </a:p>
          <a:p>
            <a:r>
              <a:rPr lang="en-AU" sz="2000" dirty="0">
                <a:latin typeface="Arial" panose="020B0604020202020204" pitchFamily="34" charset="0"/>
                <a:cs typeface="Arial" panose="020B0604020202020204" pitchFamily="34" charset="0"/>
              </a:rPr>
              <a:t>Development pattern: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1600" dirty="0">
                <a:latin typeface="Arial" panose="020B0604020202020204" pitchFamily="34" charset="0"/>
                <a:cs typeface="Arial" panose="020B0604020202020204" pitchFamily="34" charset="0"/>
              </a:rPr>
              <a:t>developed parcels have generally larger developable areas and able to link into sewerage infrastructure in Forest Lake</a:t>
            </a:r>
          </a:p>
        </p:txBody>
      </p:sp>
      <p:pic>
        <p:nvPicPr>
          <p:cNvPr id="6" name="Picture 5" descr="A map of a land with green and red squares&#10;&#10;Description automatically generated">
            <a:extLst>
              <a:ext uri="{FF2B5EF4-FFF2-40B4-BE49-F238E27FC236}">
                <a16:creationId xmlns:a16="http://schemas.microsoft.com/office/drawing/2014/main" id="{9CF52EFA-9ED6-93CB-DFD2-37DDE5674F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0016" y="914363"/>
            <a:ext cx="7110854" cy="5335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5128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3EE006-40C9-1218-160C-0859A55487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292609"/>
            <a:ext cx="3787630" cy="523584"/>
          </a:xfrm>
        </p:spPr>
        <p:txBody>
          <a:bodyPr>
            <a:normAutofit/>
          </a:bodyPr>
          <a:lstStyle/>
          <a:p>
            <a:r>
              <a:rPr lang="en-AU" cap="none" dirty="0">
                <a:latin typeface="Arial" panose="020B0604020202020204" pitchFamily="34" charset="0"/>
                <a:cs typeface="Arial" panose="020B0604020202020204" pitchFamily="34" charset="0"/>
              </a:rPr>
              <a:t>Drayton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81C5FB-9D76-A22E-BDFD-155066C9DD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980784"/>
            <a:ext cx="3452811" cy="5192615"/>
          </a:xfrm>
        </p:spPr>
        <p:txBody>
          <a:bodyPr>
            <a:normAutofit fontScale="92500" lnSpcReduction="10000"/>
          </a:bodyPr>
          <a:lstStyle/>
          <a:p>
            <a:r>
              <a:rPr lang="en-AU" sz="2000" dirty="0">
                <a:latin typeface="Arial" panose="020B0604020202020204" pitchFamily="34" charset="0"/>
                <a:cs typeface="Arial" panose="020B0604020202020204" pitchFamily="34" charset="0"/>
              </a:rPr>
              <a:t>88 parcels (July 2001):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1600" dirty="0" err="1">
                <a:latin typeface="Arial" panose="020B0604020202020204" pitchFamily="34" charset="0"/>
                <a:cs typeface="Arial" panose="020B0604020202020204" pitchFamily="34" charset="0"/>
              </a:rPr>
              <a:t>ave.</a:t>
            </a:r>
            <a:r>
              <a:rPr lang="en-AU" sz="1600" dirty="0">
                <a:latin typeface="Arial" panose="020B0604020202020204" pitchFamily="34" charset="0"/>
                <a:cs typeface="Arial" panose="020B0604020202020204" pitchFamily="34" charset="0"/>
              </a:rPr>
              <a:t> title area 1.3 ha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1600" dirty="0" err="1">
                <a:latin typeface="Arial" panose="020B0604020202020204" pitchFamily="34" charset="0"/>
                <a:cs typeface="Arial" panose="020B0604020202020204" pitchFamily="34" charset="0"/>
              </a:rPr>
              <a:t>ave.</a:t>
            </a:r>
            <a:r>
              <a:rPr lang="en-AU" sz="1600" dirty="0">
                <a:latin typeface="Arial" panose="020B0604020202020204" pitchFamily="34" charset="0"/>
                <a:cs typeface="Arial" panose="020B0604020202020204" pitchFamily="34" charset="0"/>
              </a:rPr>
              <a:t> developable area 1.3 ha (80% have 0.5 ha or more)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1600" dirty="0">
                <a:latin typeface="Arial" panose="020B0604020202020204" pitchFamily="34" charset="0"/>
                <a:cs typeface="Arial" panose="020B0604020202020204" pitchFamily="34" charset="0"/>
              </a:rPr>
              <a:t>10% developed, developing or proposed (Dec 2023)</a:t>
            </a:r>
          </a:p>
          <a:p>
            <a:r>
              <a:rPr lang="en-AU" sz="2000" dirty="0">
                <a:latin typeface="Arial" panose="020B0604020202020204" pitchFamily="34" charset="0"/>
                <a:cs typeface="Arial" panose="020B0604020202020204" pitchFamily="34" charset="0"/>
              </a:rPr>
              <a:t>Infrastructure availability: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1600" dirty="0">
                <a:latin typeface="Arial" panose="020B0604020202020204" pitchFamily="34" charset="0"/>
                <a:cs typeface="Arial" panose="020B0604020202020204" pitchFamily="34" charset="0"/>
              </a:rPr>
              <a:t>all in PIA since 2012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1600" dirty="0">
                <a:latin typeface="Arial" panose="020B0604020202020204" pitchFamily="34" charset="0"/>
                <a:cs typeface="Arial" panose="020B0604020202020204" pitchFamily="34" charset="0"/>
              </a:rPr>
              <a:t>sewage pump station and rising mains planned to serve much of area delayed 10 years</a:t>
            </a:r>
          </a:p>
          <a:p>
            <a:r>
              <a:rPr lang="en-AU" sz="2000" dirty="0">
                <a:latin typeface="Arial" panose="020B0604020202020204" pitchFamily="34" charset="0"/>
                <a:cs typeface="Arial" panose="020B0604020202020204" pitchFamily="34" charset="0"/>
              </a:rPr>
              <a:t>Development pattern: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1600" dirty="0">
                <a:latin typeface="Arial" panose="020B0604020202020204" pitchFamily="34" charset="0"/>
                <a:cs typeface="Arial" panose="020B0604020202020204" pitchFamily="34" charset="0"/>
              </a:rPr>
              <a:t>three upstream parcels developed in 2018 able to link into existing sewerage infrastructure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1600" dirty="0">
                <a:latin typeface="Arial" panose="020B0604020202020204" pitchFamily="34" charset="0"/>
                <a:cs typeface="Arial" panose="020B0604020202020204" pitchFamily="34" charset="0"/>
              </a:rPr>
              <a:t>downstream development proposals (preliminary approval) delayed since 2016</a:t>
            </a:r>
          </a:p>
        </p:txBody>
      </p:sp>
      <p:pic>
        <p:nvPicPr>
          <p:cNvPr id="6" name="Picture 5" descr="A map of a city&#10;&#10;Description automatically generated">
            <a:extLst>
              <a:ext uri="{FF2B5EF4-FFF2-40B4-BE49-F238E27FC236}">
                <a16:creationId xmlns:a16="http://schemas.microsoft.com/office/drawing/2014/main" id="{837DA651-AE50-8C7E-7B33-569A34E8E7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7419" y="980784"/>
            <a:ext cx="7345823" cy="5192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5590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D6A8CB-E6B6-0411-ED2C-44721DE4A9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374904"/>
            <a:ext cx="3732212" cy="531812"/>
          </a:xfrm>
        </p:spPr>
        <p:txBody>
          <a:bodyPr>
            <a:normAutofit/>
          </a:bodyPr>
          <a:lstStyle/>
          <a:p>
            <a:r>
              <a:rPr lang="en-AU" cap="none" dirty="0">
                <a:latin typeface="Arial" panose="020B0604020202020204" pitchFamily="34" charset="0"/>
                <a:cs typeface="Arial" panose="020B0604020202020204" pitchFamily="34" charset="0"/>
              </a:rPr>
              <a:t>Wakerley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BF1739-2A2B-DC86-BF90-CCA6371F54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1069272"/>
            <a:ext cx="3512756" cy="5239358"/>
          </a:xfrm>
        </p:spPr>
        <p:txBody>
          <a:bodyPr>
            <a:normAutofit fontScale="92500"/>
          </a:bodyPr>
          <a:lstStyle/>
          <a:p>
            <a:r>
              <a:rPr lang="en-AU" sz="2000" dirty="0">
                <a:latin typeface="Arial" panose="020B0604020202020204" pitchFamily="34" charset="0"/>
                <a:cs typeface="Arial" panose="020B0604020202020204" pitchFamily="34" charset="0"/>
              </a:rPr>
              <a:t>85 parcels (July 2001):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1600" dirty="0" err="1">
                <a:latin typeface="Arial" panose="020B0604020202020204" pitchFamily="34" charset="0"/>
                <a:cs typeface="Arial" panose="020B0604020202020204" pitchFamily="34" charset="0"/>
              </a:rPr>
              <a:t>ave.</a:t>
            </a:r>
            <a:r>
              <a:rPr lang="en-AU" sz="1600" dirty="0">
                <a:latin typeface="Arial" panose="020B0604020202020204" pitchFamily="34" charset="0"/>
                <a:cs typeface="Arial" panose="020B0604020202020204" pitchFamily="34" charset="0"/>
              </a:rPr>
              <a:t> title area 1.7 ha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1600" dirty="0" err="1">
                <a:latin typeface="Arial" panose="020B0604020202020204" pitchFamily="34" charset="0"/>
                <a:cs typeface="Arial" panose="020B0604020202020204" pitchFamily="34" charset="0"/>
              </a:rPr>
              <a:t>ave.</a:t>
            </a:r>
            <a:r>
              <a:rPr lang="en-AU" sz="1600" dirty="0">
                <a:latin typeface="Arial" panose="020B0604020202020204" pitchFamily="34" charset="0"/>
                <a:cs typeface="Arial" panose="020B0604020202020204" pitchFamily="34" charset="0"/>
              </a:rPr>
              <a:t> developable area 0.9 ha (of three undeveloped parcels)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1600" dirty="0">
                <a:latin typeface="Arial" panose="020B0604020202020204" pitchFamily="34" charset="0"/>
                <a:cs typeface="Arial" panose="020B0604020202020204" pitchFamily="34" charset="0"/>
              </a:rPr>
              <a:t>96% developed</a:t>
            </a:r>
          </a:p>
          <a:p>
            <a:r>
              <a:rPr lang="en-AU" sz="2000" dirty="0">
                <a:latin typeface="Arial" panose="020B0604020202020204" pitchFamily="34" charset="0"/>
                <a:cs typeface="Arial" panose="020B0604020202020204" pitchFamily="34" charset="0"/>
              </a:rPr>
              <a:t>Infrastructure availability: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1600" dirty="0">
                <a:latin typeface="Arial" panose="020B0604020202020204" pitchFamily="34" charset="0"/>
                <a:cs typeface="Arial" panose="020B0604020202020204" pitchFamily="34" charset="0"/>
              </a:rPr>
              <a:t>trunk sewer from Manly Rd to area key to motivate development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1600" dirty="0">
                <a:latin typeface="Arial" panose="020B0604020202020204" pitchFamily="34" charset="0"/>
                <a:cs typeface="Arial" panose="020B0604020202020204" pitchFamily="34" charset="0"/>
              </a:rPr>
              <a:t>significant pockets of adjacent urban already existed in 2001</a:t>
            </a:r>
          </a:p>
          <a:p>
            <a:r>
              <a:rPr lang="en-AU" sz="2000" dirty="0">
                <a:latin typeface="Arial" panose="020B0604020202020204" pitchFamily="34" charset="0"/>
                <a:cs typeface="Arial" panose="020B0604020202020204" pitchFamily="34" charset="0"/>
              </a:rPr>
              <a:t>Development pattern: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1600" dirty="0">
                <a:latin typeface="Arial" panose="020B0604020202020204" pitchFamily="34" charset="0"/>
                <a:cs typeface="Arial" panose="020B0604020202020204" pitchFamily="34" charset="0"/>
              </a:rPr>
              <a:t>local plan structure important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1600" dirty="0">
                <a:latin typeface="Arial" panose="020B0604020202020204" pitchFamily="34" charset="0"/>
                <a:cs typeface="Arial" panose="020B0604020202020204" pitchFamily="34" charset="0"/>
              </a:rPr>
              <a:t>developer efforts in amalgamating smaller sites key to development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1600" dirty="0">
                <a:latin typeface="Arial" panose="020B0604020202020204" pitchFamily="34" charset="0"/>
                <a:cs typeface="Arial" panose="020B0604020202020204" pitchFamily="34" charset="0"/>
              </a:rPr>
              <a:t>most urban lots created fairly rapidly over 10 years up to 2011</a:t>
            </a:r>
          </a:p>
        </p:txBody>
      </p:sp>
      <p:pic>
        <p:nvPicPr>
          <p:cNvPr id="6" name="Picture 5" descr="A map of a city&#10;&#10;Description automatically generated">
            <a:extLst>
              <a:ext uri="{FF2B5EF4-FFF2-40B4-BE49-F238E27FC236}">
                <a16:creationId xmlns:a16="http://schemas.microsoft.com/office/drawing/2014/main" id="{4FC52ED0-9BDF-C81E-9C51-67B15A5BF7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7991" y="1069272"/>
            <a:ext cx="7411947" cy="5239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0029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elestial">
  <a:themeElements>
    <a:clrScheme name="Celestial">
      <a:dk1>
        <a:sysClr val="windowText" lastClr="000000"/>
      </a:dk1>
      <a:lt1>
        <a:sysClr val="window" lastClr="FFFFFF"/>
      </a:lt1>
      <a:dk2>
        <a:srgbClr val="104C7E"/>
      </a:dk2>
      <a:lt2>
        <a:srgbClr val="EBEBEB"/>
      </a:lt2>
      <a:accent1>
        <a:srgbClr val="94CE67"/>
      </a:accent1>
      <a:accent2>
        <a:srgbClr val="49D1CD"/>
      </a:accent2>
      <a:accent3>
        <a:srgbClr val="61A5D6"/>
      </a:accent3>
      <a:accent4>
        <a:srgbClr val="9D8CD3"/>
      </a:accent4>
      <a:accent5>
        <a:srgbClr val="E45C8A"/>
      </a:accent5>
      <a:accent6>
        <a:srgbClr val="F98C61"/>
      </a:accent6>
      <a:hlink>
        <a:srgbClr val="AAF172"/>
      </a:hlink>
      <a:folHlink>
        <a:srgbClr val="E7F19A"/>
      </a:folHlink>
    </a:clrScheme>
    <a:fontScheme name="Celestial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E44E6A2F-09CD-4BE0-B42D-107FF03CEED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TM03457452[[fn=Celestial]]</Template>
  <TotalTime>1584</TotalTime>
  <Words>901</Words>
  <Application>Microsoft Office PowerPoint</Application>
  <PresentationFormat>Widescreen</PresentationFormat>
  <Paragraphs>129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Aptos</vt:lpstr>
      <vt:lpstr>Arial</vt:lpstr>
      <vt:lpstr>Calibri</vt:lpstr>
      <vt:lpstr>Calibri Light</vt:lpstr>
      <vt:lpstr>Celestial</vt:lpstr>
      <vt:lpstr>Fragmented growth areas South-East Queensland</vt:lpstr>
      <vt:lpstr>SEQ-wide analyses</vt:lpstr>
      <vt:lpstr>Case study areas overview</vt:lpstr>
      <vt:lpstr>Morayfield-Burpengary</vt:lpstr>
      <vt:lpstr>Park Ridge-Logan Reserve-Chambers Flat</vt:lpstr>
      <vt:lpstr>Redbank Plains-Bellbird Park</vt:lpstr>
      <vt:lpstr>Ellen Grove</vt:lpstr>
      <vt:lpstr>Drayton</vt:lpstr>
      <vt:lpstr>Wakerley</vt:lpstr>
      <vt:lpstr>Findings</vt:lpstr>
      <vt:lpstr>Conclusions for measurement of supply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Geoff Anstey</dc:creator>
  <cp:lastModifiedBy>Geoff Anstey</cp:lastModifiedBy>
  <cp:revision>2</cp:revision>
  <cp:lastPrinted>2025-07-25T02:45:28Z</cp:lastPrinted>
  <dcterms:created xsi:type="dcterms:W3CDTF">2025-06-30T02:23:24Z</dcterms:created>
  <dcterms:modified xsi:type="dcterms:W3CDTF">2025-07-27T11:47:29Z</dcterms:modified>
</cp:coreProperties>
</file>